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Lato"/>
      <p:regular r:id="rId24"/>
    </p:embeddedFont>
    <p:embeddedFont>
      <p:font typeface="Lato"/>
      <p:regular r:id="rId25"/>
    </p:embeddedFont>
    <p:embeddedFont>
      <p:font typeface="Lato"/>
      <p:regular r:id="rId26"/>
    </p:embeddedFont>
    <p:embeddedFont>
      <p:font typeface="Lato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font" Target="fonts/font7.fntdata"/><Relationship Id="rId2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hyperlink" Target="https://pytorch.org/tutorials/intermediate/reinforcement_q_learning.html" TargetMode="External"/><Relationship Id="rId2" Type="http://schemas.openxmlformats.org/officeDocument/2006/relationships/hyperlink" Target="https://github.com/datamllab/rlcard" TargetMode="External"/><Relationship Id="rId3" Type="http://schemas.openxmlformats.org/officeDocument/2006/relationships/hyperlink" Target="https://pytorch.org/docs/stable/nn.html" TargetMode="External"/><Relationship Id="rId4" Type="http://schemas.openxmlformats.org/officeDocument/2006/relationships/hyperlink" Target="https://pytorch.org/docs/stable/optim.html" TargetMode="External"/><Relationship Id="rId5" Type="http://schemas.openxmlformats.org/officeDocument/2006/relationships/hyperlink" Target="https://github.com/openai/gym/blob/master/gym/envs/toy_text/blackjack.py" TargetMode="External"/><Relationship Id="rId6" Type="http://schemas.openxmlformats.org/officeDocument/2006/relationships/hyperlink" Target="https://www.pygame.org/docs/" TargetMode="External"/><Relationship Id="rId7" Type="http://schemas.openxmlformats.org/officeDocument/2006/relationships/hyperlink" Target="https://stackoverflow.com/questions/29984353/pygame-animated-sprite" TargetMode="External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567059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강화 학습(DQN) 기반</a:t>
            </a:r>
            <a:pPr algn="l" indent="0" marL="0">
              <a:lnSpc>
                <a:spcPts val="5550"/>
              </a:lnSpc>
              <a:buNone/>
            </a:pP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블랙잭 AI 개발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컴퓨터과학과 202431024 최우석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6049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게임 실행 가이드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64030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Requirements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2139791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93790" y="2515553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pygame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93790" y="2891314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pytorch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93790" y="3267075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Run program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93790" y="3642836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train: train_agent.py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93790" y="4018598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play: main.py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93790" y="4394359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Change Bet (option)</a:t>
            </a:r>
            <a:endParaRPr lang="en-US" sz="15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919543"/>
            <a:ext cx="5741194" cy="1632942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93790" y="6769298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dqn_agent_expanded.py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93790" y="7145060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chips=3,000, valid_bets = [100, 200, 400]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25804"/>
            <a:ext cx="57632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어려웠던 점 및 해결 과정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7882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383071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866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AI의 HIT 반복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356497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알고리즘 오류로 학습 미흡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530906" y="479869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계속 HIT 후 bust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530906" y="5240893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알고리즘 수정 후 개선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57003" y="37882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42074" y="383071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8194119" y="3866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AI의 소극적 플레이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8194119" y="4356497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HIT에 도전하지 않고 STAND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194119" y="479869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보상 제도를 수정 후 개선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194119" y="5240893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HIT 성공 시 큰 reward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958"/>
            <a:ext cx="4503182" cy="562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참고자료 목록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87956" y="1542931"/>
            <a:ext cx="6437233" cy="2943344"/>
          </a:xfrm>
          <a:prstGeom prst="roundRect">
            <a:avLst>
              <a:gd name="adj" fmla="val 25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5598" y="1730573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강화학습 및 DQN 원리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75598" y="2119908"/>
            <a:ext cx="606194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Reinforcement Learning (DQN) Tutorial – PyTorch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975598" y="2516029"/>
            <a:ext cx="606194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PyTorch 기반 DQN 구현 가이드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975598" y="2867144"/>
            <a:ext cx="606194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u="sng" dirty="0">
                <a:solidFill>
                  <a:srgbClr val="6F6F5D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975598" y="3263265"/>
            <a:ext cx="606194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RL Card GitHub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975598" y="3659386"/>
            <a:ext cx="606194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카드 게임 환경 구성 및 보상 설계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975598" y="4010501"/>
            <a:ext cx="606194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u="sng" dirty="0">
                <a:solidFill>
                  <a:srgbClr val="6F6F5D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7405211" y="1542931"/>
            <a:ext cx="6437233" cy="2943344"/>
          </a:xfrm>
          <a:prstGeom prst="roundRect">
            <a:avLst>
              <a:gd name="adj" fmla="val 25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592854" y="1730573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인공신경망 구조 참고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2854" y="2119908"/>
            <a:ext cx="606194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PyTorch nn.Module 공식 문서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592854" y="2516029"/>
            <a:ext cx="606194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DQN 모델의 신경망 모듈 구성에 활용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592854" y="2867144"/>
            <a:ext cx="606194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u="sng" dirty="0">
                <a:solidFill>
                  <a:srgbClr val="6F6F5D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592854" y="3263265"/>
            <a:ext cx="606194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PyTorch Optimizer Guide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7592854" y="3659386"/>
            <a:ext cx="606194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학습률 및 Adam 최적화 기법 설정에 사용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7592854" y="4010501"/>
            <a:ext cx="606194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u="sng" dirty="0">
                <a:solidFill>
                  <a:srgbClr val="6F6F5D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87956" y="4666297"/>
            <a:ext cx="6437233" cy="2943344"/>
          </a:xfrm>
          <a:prstGeom prst="roundRect">
            <a:avLst>
              <a:gd name="adj" fmla="val 25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975598" y="4853940"/>
            <a:ext cx="254877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게임 환경 및 상태 정의 관련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75598" y="5243274"/>
            <a:ext cx="606194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OpenAI Gym Blackjack Env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975598" y="5639395"/>
            <a:ext cx="606194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블랙잭 환경 상태 정의 및 딜러 규칙 커스터마이징에 참고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975598" y="5990511"/>
            <a:ext cx="606194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u="sng" dirty="0">
                <a:solidFill>
                  <a:srgbClr val="6F6F5D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7405211" y="4666297"/>
            <a:ext cx="6437233" cy="2943344"/>
          </a:xfrm>
          <a:prstGeom prst="roundRect">
            <a:avLst>
              <a:gd name="adj" fmla="val 25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592854" y="4853940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Pygame GUI 개발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7592854" y="5243274"/>
            <a:ext cx="606194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Pygame 공식 문서: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7592854" y="5639395"/>
            <a:ext cx="606194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GUI 렌더링, 이벤트 처리 등 시각 요소 구현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7592854" y="5990511"/>
            <a:ext cx="606194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u="sng" dirty="0">
                <a:solidFill>
                  <a:srgbClr val="6F6F5D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7592854" y="6386632"/>
            <a:ext cx="606194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How to animate sprites in Pygame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7592854" y="6782753"/>
            <a:ext cx="606194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카드 애니메이션 구현 시 프레임 기반 움직임 참고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7592854" y="7133868"/>
            <a:ext cx="606194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u="sng" dirty="0">
                <a:solidFill>
                  <a:srgbClr val="6F6F5D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79846" y="33068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Q&amp;A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5046940" y="435578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감사합니다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프로젝트 개요 및 목표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4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프로젝트 주제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557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강화 학습(DQN)을 블랙잭 게임 구현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227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12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주요 목표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7935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사람과 AI가 동시에 플레이할 수 있는 시각적 블랙잭 게임 구현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357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AI가 베팅 전략과 행동 전략(HIT/STAND)을 학습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779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GUI로 실시간 대전 및 결과 시각화</a:t>
            </a:r>
            <a:endParaRPr lang="en-US" sz="17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0971"/>
            <a:ext cx="96558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학습 알고리즘: DQN (Deep Q-Network)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9912"/>
            <a:ext cx="4829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DQN(Deep Q-Network)의 기본 원리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444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DQN은 강화 학습 알고리즘으로, 에이전트가 환경과 상호작용하며 보상을 최대화하는 정책을 학습 진행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624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기존 Q-learning에서 Q-table을 사용했던 것과 달리, DQN은 인공신경망을 이용해 Q값을 근사하며 진행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655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핵심 구성 요소</a:t>
            </a:r>
            <a:endParaRPr lang="en-US" sz="22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860012"/>
            <a:ext cx="680442" cy="68044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93790" y="57672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Q-함수 근사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6257687"/>
            <a:ext cx="6379607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상태(state)와 행동(action)을 입력으로 받아, </a:t>
            </a:r>
            <a:pPr algn="l" indent="0" marL="0">
              <a:lnSpc>
                <a:spcPts val="2250"/>
              </a:lnSpc>
              <a:buNone/>
            </a:pP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해당 행동을 선택했을 때 얻을 것으로 기대되는 </a:t>
            </a:r>
            <a:pPr algn="l" indent="0" marL="0">
              <a:lnSpc>
                <a:spcPts val="2250"/>
              </a:lnSpc>
              <a:buNone/>
            </a:pP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보상(Q-value)을 출력</a:t>
            </a:r>
            <a:endParaRPr lang="en-US" sz="14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4860012"/>
            <a:ext cx="680442" cy="68044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56884" y="5767268"/>
            <a:ext cx="3900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경험 재플레이 (Replay Memory)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456884" y="6257687"/>
            <a:ext cx="6379726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에이전트가 경험한 </a:t>
            </a:r>
            <a:pPr algn="l" indent="0" marL="0">
              <a:lnSpc>
                <a:spcPts val="2250"/>
              </a:lnSpc>
              <a:buNone/>
            </a:pP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E8E8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(state, action, reward, next_state)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algn="l" indent="0" marL="0">
              <a:lnSpc>
                <a:spcPts val="2250"/>
              </a:lnSpc>
              <a:buNone/>
            </a:pP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튜플을 저장하고, 이를 무작위로 추출하여 학습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6854666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DQN (Deep Q-Network) 구조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89503" y="1718548"/>
            <a:ext cx="482084" cy="482084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811" y="1758672"/>
            <a:ext cx="321350" cy="4017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85781" y="1792129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Play Network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485781" y="2255401"/>
            <a:ext cx="569559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게임 도중 HIT / STAND 결정을 위한 신경망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49145" y="1718548"/>
            <a:ext cx="482084" cy="482084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453" y="1758672"/>
            <a:ext cx="321350" cy="40171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45423" y="1792129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Bet Network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8145423" y="2255401"/>
            <a:ext cx="569559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게임 시작 시 배팅 금액 결정을 위한 신경망</a:t>
            </a:r>
            <a:endParaRPr lang="en-US" sz="16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33" y="2839283"/>
            <a:ext cx="7171134" cy="477131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88576" y="3607195"/>
            <a:ext cx="171498" cy="236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</a:t>
            </a:r>
            <a:endParaRPr lang="en-US" sz="950" dirty="0"/>
          </a:p>
        </p:txBody>
      </p:sp>
      <p:sp>
        <p:nvSpPr>
          <p:cNvPr id="13" name="Text 8"/>
          <p:cNvSpPr/>
          <p:nvPr/>
        </p:nvSpPr>
        <p:spPr>
          <a:xfrm>
            <a:off x="3988576" y="5086671"/>
            <a:ext cx="171498" cy="236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</a:t>
            </a:r>
            <a:endParaRPr lang="en-US" sz="950" dirty="0"/>
          </a:p>
        </p:txBody>
      </p:sp>
      <p:sp>
        <p:nvSpPr>
          <p:cNvPr id="14" name="Text 9"/>
          <p:cNvSpPr/>
          <p:nvPr/>
        </p:nvSpPr>
        <p:spPr>
          <a:xfrm>
            <a:off x="3988576" y="4346933"/>
            <a:ext cx="171498" cy="236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</a:t>
            </a:r>
            <a:endParaRPr lang="en-US" sz="950" dirty="0"/>
          </a:p>
        </p:txBody>
      </p:sp>
      <p:sp>
        <p:nvSpPr>
          <p:cNvPr id="15" name="Text 10"/>
          <p:cNvSpPr/>
          <p:nvPr/>
        </p:nvSpPr>
        <p:spPr>
          <a:xfrm>
            <a:off x="3988576" y="5826409"/>
            <a:ext cx="171498" cy="236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</a:t>
            </a:r>
            <a:endParaRPr lang="en-US" sz="950" dirty="0"/>
          </a:p>
        </p:txBody>
      </p:sp>
      <p:sp>
        <p:nvSpPr>
          <p:cNvPr id="16" name="Text 11"/>
          <p:cNvSpPr/>
          <p:nvPr/>
        </p:nvSpPr>
        <p:spPr>
          <a:xfrm>
            <a:off x="3988576" y="6566147"/>
            <a:ext cx="171498" cy="236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5</a:t>
            </a:r>
            <a:endParaRPr lang="en-US" sz="950" dirty="0"/>
          </a:p>
        </p:txBody>
      </p:sp>
      <p:sp>
        <p:nvSpPr>
          <p:cNvPr id="17" name="Text 12"/>
          <p:cNvSpPr/>
          <p:nvPr/>
        </p:nvSpPr>
        <p:spPr>
          <a:xfrm>
            <a:off x="10465785" y="4346933"/>
            <a:ext cx="171498" cy="236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</a:t>
            </a:r>
            <a:endParaRPr lang="en-US" sz="950" dirty="0"/>
          </a:p>
        </p:txBody>
      </p:sp>
      <p:sp>
        <p:nvSpPr>
          <p:cNvPr id="18" name="Text 13"/>
          <p:cNvSpPr/>
          <p:nvPr/>
        </p:nvSpPr>
        <p:spPr>
          <a:xfrm>
            <a:off x="10465785" y="5086671"/>
            <a:ext cx="171498" cy="236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</a:t>
            </a:r>
            <a:endParaRPr lang="en-US" sz="950" dirty="0"/>
          </a:p>
        </p:txBody>
      </p:sp>
      <p:sp>
        <p:nvSpPr>
          <p:cNvPr id="19" name="Text 14"/>
          <p:cNvSpPr/>
          <p:nvPr/>
        </p:nvSpPr>
        <p:spPr>
          <a:xfrm>
            <a:off x="5871546" y="4916697"/>
            <a:ext cx="521140" cy="236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hidden</a:t>
            </a:r>
            <a:endParaRPr lang="en-US" sz="950" dirty="0"/>
          </a:p>
        </p:txBody>
      </p:sp>
      <p:sp>
        <p:nvSpPr>
          <p:cNvPr id="20" name="Text 15"/>
          <p:cNvSpPr/>
          <p:nvPr/>
        </p:nvSpPr>
        <p:spPr>
          <a:xfrm>
            <a:off x="5871546" y="5301303"/>
            <a:ext cx="521140" cy="236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layer 1</a:t>
            </a:r>
            <a:endParaRPr lang="en-US" sz="950" dirty="0"/>
          </a:p>
        </p:txBody>
      </p:sp>
      <p:sp>
        <p:nvSpPr>
          <p:cNvPr id="21" name="Text 16"/>
          <p:cNvSpPr/>
          <p:nvPr/>
        </p:nvSpPr>
        <p:spPr>
          <a:xfrm>
            <a:off x="8149603" y="4911706"/>
            <a:ext cx="521139" cy="236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hidden</a:t>
            </a:r>
            <a:endParaRPr lang="en-US" sz="950" dirty="0"/>
          </a:p>
        </p:txBody>
      </p:sp>
      <p:sp>
        <p:nvSpPr>
          <p:cNvPr id="22" name="Text 17"/>
          <p:cNvSpPr/>
          <p:nvPr/>
        </p:nvSpPr>
        <p:spPr>
          <a:xfrm>
            <a:off x="8149603" y="5296312"/>
            <a:ext cx="521139" cy="236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layer 2</a:t>
            </a:r>
            <a:endParaRPr lang="en-US" sz="950" dirty="0"/>
          </a:p>
        </p:txBody>
      </p:sp>
      <p:sp>
        <p:nvSpPr>
          <p:cNvPr id="23" name="Text 18"/>
          <p:cNvSpPr/>
          <p:nvPr/>
        </p:nvSpPr>
        <p:spPr>
          <a:xfrm>
            <a:off x="10470286" y="5826409"/>
            <a:ext cx="171497" cy="236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3530"/>
            <a:ext cx="5069086" cy="495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DQN (Deep Q-Network) 구조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2361" y="1514951"/>
            <a:ext cx="198096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Input (상태 벡터)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361" y="1940838"/>
            <a:ext cx="792361" cy="9765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22371" y="2099310"/>
            <a:ext cx="198096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player_value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822371" y="2505432"/>
            <a:ext cx="5299591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플레이어의 카드 값 - 공격적으로 갈지, 수비적으로 갈지 판단 지표</a:t>
            </a:r>
            <a:endParaRPr lang="en-US" sz="1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1" y="2917388"/>
            <a:ext cx="792361" cy="9765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22371" y="3075861"/>
            <a:ext cx="198096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dealter_value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822371" y="3481983"/>
            <a:ext cx="5299591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딜러의 첫 번째 카드 값 - 딜러 카드 값이 21에 가까우면 위험 판단</a:t>
            </a:r>
            <a:endParaRPr lang="en-US" sz="1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61" y="3893939"/>
            <a:ext cx="792361" cy="97655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22371" y="4052411"/>
            <a:ext cx="198096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usable_ace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822371" y="4458533"/>
            <a:ext cx="5299591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플레이어의 패에 에이스(A) 존재 판단</a:t>
            </a:r>
            <a:endParaRPr lang="en-US" sz="12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61" y="4870490"/>
            <a:ext cx="792361" cy="97655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22371" y="5028962"/>
            <a:ext cx="198096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is_soft_hand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1822371" y="5435084"/>
            <a:ext cx="5299591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에이스(A)를 11로 계산 시 21 이하가 되는 손 패 의미 - bust 가능성 낮게 판단 후 hit</a:t>
            </a:r>
            <a:endParaRPr lang="en-US" sz="12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61" y="5847040"/>
            <a:ext cx="792361" cy="97655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22371" y="6005513"/>
            <a:ext cx="198096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bust_risk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1822371" y="6411635"/>
            <a:ext cx="5299591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HIT시 bust될 위험도 예측값</a:t>
            </a:r>
            <a:endParaRPr lang="en-US" sz="1200" dirty="0"/>
          </a:p>
        </p:txBody>
      </p:sp>
      <p:sp>
        <p:nvSpPr>
          <p:cNvPr id="19" name="Text 12"/>
          <p:cNvSpPr/>
          <p:nvPr/>
        </p:nvSpPr>
        <p:spPr>
          <a:xfrm>
            <a:off x="7516058" y="1514951"/>
            <a:ext cx="3230999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Output (행동 공간) - play network</a:t>
            </a:r>
            <a:endParaRPr lang="en-US" sz="15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6058" y="1940838"/>
            <a:ext cx="792361" cy="976551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546068" y="2099310"/>
            <a:ext cx="198096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HIT</a:t>
            </a:r>
            <a:endParaRPr lang="en-US" sz="1550" dirty="0"/>
          </a:p>
        </p:txBody>
      </p:sp>
      <p:sp>
        <p:nvSpPr>
          <p:cNvPr id="22" name="Text 14"/>
          <p:cNvSpPr/>
          <p:nvPr/>
        </p:nvSpPr>
        <p:spPr>
          <a:xfrm>
            <a:off x="8546068" y="2505432"/>
            <a:ext cx="5299591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카드 한 장 더 받기</a:t>
            </a:r>
            <a:endParaRPr lang="en-US" sz="1200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6058" y="2917388"/>
            <a:ext cx="792361" cy="976551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8546068" y="3075861"/>
            <a:ext cx="198096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STAND</a:t>
            </a:r>
            <a:endParaRPr lang="en-US" sz="1550" dirty="0"/>
          </a:p>
        </p:txBody>
      </p:sp>
      <p:sp>
        <p:nvSpPr>
          <p:cNvPr id="25" name="Text 16"/>
          <p:cNvSpPr/>
          <p:nvPr/>
        </p:nvSpPr>
        <p:spPr>
          <a:xfrm>
            <a:off x="8546068" y="3481983"/>
            <a:ext cx="5299591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더 이상 카드 받지 않고 턴 종료</a:t>
            </a:r>
            <a:endParaRPr lang="en-US" sz="1200" dirty="0"/>
          </a:p>
        </p:txBody>
      </p:sp>
      <p:sp>
        <p:nvSpPr>
          <p:cNvPr id="26" name="Text 17"/>
          <p:cNvSpPr/>
          <p:nvPr/>
        </p:nvSpPr>
        <p:spPr>
          <a:xfrm>
            <a:off x="7516058" y="4072176"/>
            <a:ext cx="3145274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Output (행동 공간) - Bet network</a:t>
            </a:r>
            <a:endParaRPr lang="en-US" sz="1550" dirty="0"/>
          </a:p>
        </p:txBody>
      </p:sp>
      <p:pic>
        <p:nvPicPr>
          <p:cNvPr id="2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6058" y="4498062"/>
            <a:ext cx="792361" cy="976551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8546068" y="4656534"/>
            <a:ext cx="198096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BET 50</a:t>
            </a:r>
            <a:endParaRPr lang="en-US" sz="1550" dirty="0"/>
          </a:p>
        </p:txBody>
      </p:sp>
      <p:sp>
        <p:nvSpPr>
          <p:cNvPr id="29" name="Text 19"/>
          <p:cNvSpPr/>
          <p:nvPr/>
        </p:nvSpPr>
        <p:spPr>
          <a:xfrm>
            <a:off x="8546068" y="5062657"/>
            <a:ext cx="5299591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가장 적은 금액 베팅</a:t>
            </a:r>
            <a:endParaRPr lang="en-US" sz="1200" dirty="0"/>
          </a:p>
        </p:txBody>
      </p:sp>
      <p:pic>
        <p:nvPicPr>
          <p:cNvPr id="3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6058" y="5474613"/>
            <a:ext cx="792361" cy="976551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8546068" y="5633085"/>
            <a:ext cx="198096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BET 100</a:t>
            </a:r>
            <a:endParaRPr lang="en-US" sz="1550" dirty="0"/>
          </a:p>
        </p:txBody>
      </p:sp>
      <p:sp>
        <p:nvSpPr>
          <p:cNvPr id="32" name="Text 21"/>
          <p:cNvSpPr/>
          <p:nvPr/>
        </p:nvSpPr>
        <p:spPr>
          <a:xfrm>
            <a:off x="8546068" y="6039207"/>
            <a:ext cx="5299591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중간 금액 베팅</a:t>
            </a:r>
            <a:endParaRPr lang="en-US" sz="1200" dirty="0"/>
          </a:p>
        </p:txBody>
      </p:sp>
      <p:pic>
        <p:nvPicPr>
          <p:cNvPr id="3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6058" y="6451163"/>
            <a:ext cx="792361" cy="976551"/>
          </a:xfrm>
          <a:prstGeom prst="rect">
            <a:avLst/>
          </a:prstGeom>
        </p:spPr>
      </p:pic>
      <p:sp>
        <p:nvSpPr>
          <p:cNvPr id="34" name="Text 22"/>
          <p:cNvSpPr/>
          <p:nvPr/>
        </p:nvSpPr>
        <p:spPr>
          <a:xfrm>
            <a:off x="8546068" y="6609636"/>
            <a:ext cx="198096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BET 150</a:t>
            </a:r>
            <a:endParaRPr lang="en-US" sz="1550" dirty="0"/>
          </a:p>
        </p:txBody>
      </p:sp>
      <p:sp>
        <p:nvSpPr>
          <p:cNvPr id="35" name="Text 23"/>
          <p:cNvSpPr/>
          <p:nvPr/>
        </p:nvSpPr>
        <p:spPr>
          <a:xfrm>
            <a:off x="8546068" y="7015758"/>
            <a:ext cx="5299591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가장 큰 금액 베팅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6637"/>
            <a:ext cx="439888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소스코드 설명 및 학습 루프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1629489"/>
            <a:ext cx="6327815" cy="993458"/>
          </a:xfrm>
          <a:prstGeom prst="roundRect">
            <a:avLst>
              <a:gd name="adj" fmla="val 671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60120" y="179582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개발 환경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960120" y="2202537"/>
            <a:ext cx="599515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 3.13, PyTorch, Pygame</a:t>
            </a:r>
            <a:endParaRPr lang="en-US" sz="1250" dirty="0"/>
          </a:p>
        </p:txBody>
      </p:sp>
      <p:sp>
        <p:nvSpPr>
          <p:cNvPr id="6" name="Shape 4"/>
          <p:cNvSpPr/>
          <p:nvPr/>
        </p:nvSpPr>
        <p:spPr>
          <a:xfrm>
            <a:off x="793790" y="2781657"/>
            <a:ext cx="6327815" cy="2231708"/>
          </a:xfrm>
          <a:prstGeom prst="roundRect">
            <a:avLst>
              <a:gd name="adj" fmla="val 298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60120" y="294798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주요 파일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60120" y="3354705"/>
            <a:ext cx="599515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blackjack_env.py: 환경 및 게임 로직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960120" y="3664268"/>
            <a:ext cx="599515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dqn_agent_expanded.py: DQN 에이전트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960120" y="3973830"/>
            <a:ext cx="599515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train_agent.py: 에이전트 학습 루프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960120" y="4283393"/>
            <a:ext cx="599515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game_gui.py: GUI 및 사용자 인터페이스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960120" y="4592955"/>
            <a:ext cx="599515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main.py: 게임 실행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7516416" y="160960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학습 단계</a:t>
            </a:r>
            <a:endParaRPr lang="en-US" sz="15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6416" y="2036207"/>
            <a:ext cx="793790" cy="952619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8548330" y="219491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train_agent.py 실행</a:t>
            </a:r>
            <a:endParaRPr lang="en-US" sz="15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416" y="2988826"/>
            <a:ext cx="793790" cy="978218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8548330" y="314753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BlackjackEnv 호출</a:t>
            </a:r>
            <a:endParaRPr lang="en-US" sz="1550" dirty="0"/>
          </a:p>
        </p:txBody>
      </p:sp>
      <p:sp>
        <p:nvSpPr>
          <p:cNvPr id="18" name="Text 14"/>
          <p:cNvSpPr/>
          <p:nvPr/>
        </p:nvSpPr>
        <p:spPr>
          <a:xfrm>
            <a:off x="8548330" y="3554254"/>
            <a:ext cx="52959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카드 배분, 현재 status 확인</a:t>
            </a:r>
            <a:endParaRPr lang="en-US" sz="1250" dirty="0"/>
          </a:p>
        </p:txBody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416" y="3967043"/>
            <a:ext cx="793790" cy="978218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8548330" y="412575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DQNAgent 행동 선택</a:t>
            </a:r>
            <a:endParaRPr lang="en-US" sz="1550" dirty="0"/>
          </a:p>
        </p:txBody>
      </p:sp>
      <p:sp>
        <p:nvSpPr>
          <p:cNvPr id="21" name="Text 16"/>
          <p:cNvSpPr/>
          <p:nvPr/>
        </p:nvSpPr>
        <p:spPr>
          <a:xfrm>
            <a:off x="8548330" y="4532471"/>
            <a:ext cx="52959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배팅 및 HIT/STAND 결정</a:t>
            </a:r>
            <a:endParaRPr lang="en-US" sz="1250" dirty="0"/>
          </a:p>
        </p:txBody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416" y="4945261"/>
            <a:ext cx="793790" cy="978218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8548330" y="510397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보상 제공</a:t>
            </a:r>
            <a:endParaRPr lang="en-US" sz="1550" dirty="0"/>
          </a:p>
        </p:txBody>
      </p:sp>
      <p:sp>
        <p:nvSpPr>
          <p:cNvPr id="24" name="Text 18"/>
          <p:cNvSpPr/>
          <p:nvPr/>
        </p:nvSpPr>
        <p:spPr>
          <a:xfrm>
            <a:off x="8548330" y="5510689"/>
            <a:ext cx="52959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HIT/STAND 결과에 따른 Q-value(보상) 확인</a:t>
            </a:r>
            <a:endParaRPr lang="en-US" sz="1250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416" y="5923478"/>
            <a:ext cx="793790" cy="97821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8548330" y="608218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relay() 진행</a:t>
            </a:r>
            <a:endParaRPr lang="en-US" sz="1550" dirty="0"/>
          </a:p>
        </p:txBody>
      </p:sp>
      <p:sp>
        <p:nvSpPr>
          <p:cNvPr id="27" name="Text 20"/>
          <p:cNvSpPr/>
          <p:nvPr/>
        </p:nvSpPr>
        <p:spPr>
          <a:xfrm>
            <a:off x="8548330" y="6488906"/>
            <a:ext cx="52959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Q값 업데이트 하며 반복 진행</a:t>
            </a:r>
            <a:endParaRPr lang="en-US" sz="1250" dirty="0"/>
          </a:p>
        </p:txBody>
      </p:sp>
      <p:sp>
        <p:nvSpPr>
          <p:cNvPr id="28" name="Text 21"/>
          <p:cNvSpPr/>
          <p:nvPr/>
        </p:nvSpPr>
        <p:spPr>
          <a:xfrm>
            <a:off x="793790" y="7258883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442" y="534591"/>
            <a:ext cx="3159323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중요 소스코드 </a:t>
            </a:r>
            <a:endParaRPr lang="en-US" sz="2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442" y="1261229"/>
            <a:ext cx="3359110" cy="23343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90561" y="1245394"/>
            <a:ext cx="2527459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DQN network 구현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390561" y="1687592"/>
            <a:ext cx="756689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입력층: 5개 status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6390561" y="1984534"/>
            <a:ext cx="756689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은닉층: 128개 뉴런 2개 + ReLU 활성화 함수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6390561" y="2281476"/>
            <a:ext cx="756689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출력층: action (HIT/STAND: 2개, BETTING: 3개)</a:t>
            </a:r>
            <a:endParaRPr lang="en-US" sz="9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42" y="4022050"/>
            <a:ext cx="4514850" cy="31628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390561" y="4006215"/>
            <a:ext cx="2527459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Reward 설정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6390561" y="4448413"/>
            <a:ext cx="756689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각 action에 따른 reward 설정</a:t>
            </a:r>
            <a:endParaRPr lang="en-US" sz="950" dirty="0"/>
          </a:p>
        </p:txBody>
      </p:sp>
      <p:sp>
        <p:nvSpPr>
          <p:cNvPr id="11" name="Text 7"/>
          <p:cNvSpPr/>
          <p:nvPr/>
        </p:nvSpPr>
        <p:spPr>
          <a:xfrm>
            <a:off x="6390561" y="4745355"/>
            <a:ext cx="756689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학습 확인 결과 AI가 안정적인 STAND만 편향되어 학습 → HIT에 대한 보상 추가 설정</a:t>
            </a:r>
            <a:endParaRPr lang="en-US" sz="950" dirty="0"/>
          </a:p>
        </p:txBody>
      </p:sp>
      <p:sp>
        <p:nvSpPr>
          <p:cNvPr id="12" name="Text 8"/>
          <p:cNvSpPr/>
          <p:nvPr/>
        </p:nvSpPr>
        <p:spPr>
          <a:xfrm>
            <a:off x="6390561" y="5111829"/>
            <a:ext cx="756689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6390561" y="5478304"/>
            <a:ext cx="756689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HIT 후 bust: 큰 패널티</a:t>
            </a:r>
            <a:endParaRPr lang="en-US" sz="950" dirty="0"/>
          </a:p>
        </p:txBody>
      </p:sp>
      <p:sp>
        <p:nvSpPr>
          <p:cNvPr id="14" name="Text 10"/>
          <p:cNvSpPr/>
          <p:nvPr/>
        </p:nvSpPr>
        <p:spPr>
          <a:xfrm>
            <a:off x="6390561" y="5775246"/>
            <a:ext cx="756689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WIN: HIT으로 이길 시 보상 우선 제공</a:t>
            </a:r>
            <a:endParaRPr lang="en-US" sz="950" dirty="0"/>
          </a:p>
        </p:txBody>
      </p:sp>
      <p:sp>
        <p:nvSpPr>
          <p:cNvPr id="15" name="Text 11"/>
          <p:cNvSpPr/>
          <p:nvPr/>
        </p:nvSpPr>
        <p:spPr>
          <a:xfrm>
            <a:off x="6390561" y="6072188"/>
            <a:ext cx="756689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DRAW: HIT으로 공격적인 플레이 보상</a:t>
            </a:r>
            <a:endParaRPr lang="en-US" sz="950" dirty="0"/>
          </a:p>
        </p:txBody>
      </p:sp>
      <p:sp>
        <p:nvSpPr>
          <p:cNvPr id="16" name="Text 12"/>
          <p:cNvSpPr/>
          <p:nvPr/>
        </p:nvSpPr>
        <p:spPr>
          <a:xfrm>
            <a:off x="6390561" y="6369129"/>
            <a:ext cx="756689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LOSE: 소극적 STAND로 패배 시 더 큰 패널티</a:t>
            </a:r>
            <a:endParaRPr lang="en-US" sz="950" dirty="0"/>
          </a:p>
        </p:txBody>
      </p:sp>
      <p:sp>
        <p:nvSpPr>
          <p:cNvPr id="17" name="Text 13"/>
          <p:cNvSpPr/>
          <p:nvPr/>
        </p:nvSpPr>
        <p:spPr>
          <a:xfrm>
            <a:off x="6390561" y="6735604"/>
            <a:ext cx="756689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390561" y="7102078"/>
            <a:ext cx="756689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HIT 성공 시 보상 제공</a:t>
            </a:r>
            <a:endParaRPr lang="en-US" sz="950" dirty="0"/>
          </a:p>
        </p:txBody>
      </p:sp>
      <p:sp>
        <p:nvSpPr>
          <p:cNvPr id="19" name="Text 15"/>
          <p:cNvSpPr/>
          <p:nvPr/>
        </p:nvSpPr>
        <p:spPr>
          <a:xfrm>
            <a:off x="6390561" y="7399020"/>
            <a:ext cx="756689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낮은 숫자로 STAND 시 패널티 (초기 에피소드에서만 진행)</a:t>
            </a:r>
            <a:endParaRPr lang="en-US" sz="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0089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사용성 평가 결과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557814"/>
            <a:ext cx="737116" cy="9083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2005" y="170521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실력 향상 필요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1752005" y="2082998"/>
            <a:ext cx="53834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AI가 HIT만 하며 bust 되는 경우 자주 존재</a:t>
            </a:r>
            <a:endParaRPr lang="en-US" sz="1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66142"/>
            <a:ext cx="737116" cy="908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52005" y="261354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게임 이해 편의성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752005" y="2991326"/>
            <a:ext cx="53834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게임 진행 상황 이해 용이</a:t>
            </a:r>
            <a:endParaRPr lang="en-US" sz="11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74469"/>
            <a:ext cx="737116" cy="9083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52005" y="352186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GUI 개선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1752005" y="3899654"/>
            <a:ext cx="53834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게임이 진행되는 과정에 애니메이션 추가</a:t>
            </a:r>
            <a:endParaRPr lang="en-US" sz="11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282797"/>
            <a:ext cx="737116" cy="9083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52005" y="443019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게임 룰 설명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1752005" y="4807982"/>
            <a:ext cx="53834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게임 룰을 설명해주는 부분 UI 추가 - </a:t>
            </a:r>
            <a:endParaRPr lang="en-US" sz="1150" dirty="0"/>
          </a:p>
        </p:txBody>
      </p:sp>
      <p:sp>
        <p:nvSpPr>
          <p:cNvPr id="15" name="Text 9"/>
          <p:cNvSpPr/>
          <p:nvPr/>
        </p:nvSpPr>
        <p:spPr>
          <a:xfrm>
            <a:off x="793790" y="5356979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6" name="Text 10"/>
          <p:cNvSpPr/>
          <p:nvPr/>
        </p:nvSpPr>
        <p:spPr>
          <a:xfrm>
            <a:off x="7502604" y="1539359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AI의 게임 실력</a:t>
            </a:r>
            <a:endParaRPr lang="en-US" sz="17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604" y="1981557"/>
            <a:ext cx="5783342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365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프로젝트 일정표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303770" y="1623536"/>
            <a:ext cx="22860" cy="5417939"/>
          </a:xfrm>
          <a:prstGeom prst="roundRect">
            <a:avLst>
              <a:gd name="adj" fmla="val 333395"/>
            </a:avLst>
          </a:prstGeom>
          <a:solidFill>
            <a:srgbClr val="CECEC9"/>
          </a:solidFill>
          <a:ln/>
        </p:spPr>
      </p:sp>
      <p:sp>
        <p:nvSpPr>
          <p:cNvPr id="4" name="Shape 2"/>
          <p:cNvSpPr/>
          <p:nvPr/>
        </p:nvSpPr>
        <p:spPr>
          <a:xfrm>
            <a:off x="6589574" y="1816179"/>
            <a:ext cx="544354" cy="22860"/>
          </a:xfrm>
          <a:prstGeom prst="roundRect">
            <a:avLst>
              <a:gd name="adj" fmla="val 333395"/>
            </a:avLst>
          </a:prstGeom>
          <a:solidFill>
            <a:srgbClr val="CECEC9"/>
          </a:solidFill>
          <a:ln/>
        </p:spPr>
      </p:sp>
      <p:sp>
        <p:nvSpPr>
          <p:cNvPr id="5" name="Shape 3"/>
          <p:cNvSpPr/>
          <p:nvPr/>
        </p:nvSpPr>
        <p:spPr>
          <a:xfrm>
            <a:off x="7111067" y="1623536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79052" y="165752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4139684" y="168580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1주차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2078117"/>
            <a:ext cx="561415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프로젝트 설계 및 환경 구현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6473" y="2904887"/>
            <a:ext cx="544354" cy="22860"/>
          </a:xfrm>
          <a:prstGeom prst="roundRect">
            <a:avLst>
              <a:gd name="adj" fmla="val 333395"/>
            </a:avLst>
          </a:prstGeom>
          <a:solidFill>
            <a:srgbClr val="CECEC9"/>
          </a:solidFill>
          <a:ln/>
        </p:spPr>
      </p:sp>
      <p:sp>
        <p:nvSpPr>
          <p:cNvPr id="10" name="Shape 8"/>
          <p:cNvSpPr/>
          <p:nvPr/>
        </p:nvSpPr>
        <p:spPr>
          <a:xfrm>
            <a:off x="7111067" y="2712244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79052" y="274623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222456" y="277451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2~3주차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222456" y="3166824"/>
            <a:ext cx="561415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DQN 에이전트 구성 및 초기 학습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589574" y="3843218"/>
            <a:ext cx="544354" cy="22860"/>
          </a:xfrm>
          <a:prstGeom prst="roundRect">
            <a:avLst>
              <a:gd name="adj" fmla="val 333395"/>
            </a:avLst>
          </a:prstGeom>
          <a:solidFill>
            <a:srgbClr val="CECEC9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1067" y="3650575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79052" y="368456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4139684" y="371284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4주차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4105156"/>
            <a:ext cx="561415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GUI 통합 및 성능 테스트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793790" y="4504253"/>
            <a:ext cx="561415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사용성 평가 및 피드백 반영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7496473" y="4781669"/>
            <a:ext cx="544354" cy="22860"/>
          </a:xfrm>
          <a:prstGeom prst="roundRect">
            <a:avLst>
              <a:gd name="adj" fmla="val 333395"/>
            </a:avLst>
          </a:prstGeom>
          <a:solidFill>
            <a:srgbClr val="CECEC9"/>
          </a:solidFill>
          <a:ln/>
        </p:spPr>
      </p:sp>
      <p:sp>
        <p:nvSpPr>
          <p:cNvPr id="21" name="Shape 19"/>
          <p:cNvSpPr/>
          <p:nvPr/>
        </p:nvSpPr>
        <p:spPr>
          <a:xfrm>
            <a:off x="7111067" y="4589026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179052" y="462301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8222456" y="465129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5주차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8222456" y="5043607"/>
            <a:ext cx="561415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낮은 점수 상태 학습 유도 및 보상 튜닝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6589574" y="5720120"/>
            <a:ext cx="544354" cy="22860"/>
          </a:xfrm>
          <a:prstGeom prst="roundRect">
            <a:avLst>
              <a:gd name="adj" fmla="val 333395"/>
            </a:avLst>
          </a:prstGeom>
          <a:solidFill>
            <a:srgbClr val="CECEC9"/>
          </a:solidFill>
          <a:ln/>
        </p:spPr>
      </p:sp>
      <p:sp>
        <p:nvSpPr>
          <p:cNvPr id="26" name="Shape 24"/>
          <p:cNvSpPr/>
          <p:nvPr/>
        </p:nvSpPr>
        <p:spPr>
          <a:xfrm>
            <a:off x="7111067" y="5527477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179052" y="556146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4139684" y="558974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6주차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93790" y="5982057"/>
            <a:ext cx="561415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발표 자료 준비 및 사용성 평가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793790" y="7245548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2025-06-09T09:24:10Z</dcterms:created>
  <dcterms:modified xsi:type="dcterms:W3CDTF">2025-06-09T09:24:10Z</dcterms:modified>
</cp:coreProperties>
</file>